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03" r:id="rId3"/>
    <p:sldId id="321" r:id="rId4"/>
    <p:sldId id="329" r:id="rId5"/>
    <p:sldId id="330" r:id="rId6"/>
    <p:sldId id="331" r:id="rId7"/>
    <p:sldId id="332" r:id="rId8"/>
    <p:sldId id="333" r:id="rId9"/>
    <p:sldId id="334" r:id="rId10"/>
    <p:sldId id="335" r:id="rId11"/>
    <p:sldId id="336" r:id="rId12"/>
    <p:sldId id="33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0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52" autoAdjust="0"/>
    <p:restoredTop sz="85907" autoAdjust="0"/>
  </p:normalViewPr>
  <p:slideViewPr>
    <p:cSldViewPr>
      <p:cViewPr>
        <p:scale>
          <a:sx n="100" d="100"/>
          <a:sy n="100" d="100"/>
        </p:scale>
        <p:origin x="654" y="-864"/>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milezaway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1263375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Renata Sedmakova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2492494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Godong / Alamy Stock Photo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1754998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Keep the partner conversation brief: 3 minutes maximum. Following this, invite volunteers to share their prior knowledge and their questions with the class. Use this information to shape how you present this material. If the students seem to have a great deal of prior knowledge, you may move rather quickly through the slides. If not, proceed more slowly, and perhaps require the students to take notes.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858416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Clarify that the breviary is the book that contains the texts of the Liturgy of the Hours. If you have a copy in your classroom, show it to the students or pass it around for them to examine.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1922144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imageBROKER / Alamy Stock Photo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notion of praying as a sort of “full-time job” for those living as monks and nuns in monasteries might seem quite foreign to the students. Help them consider the beauty of a life in which prayer is one’s first priority, as opposed to something that we may tend to “squeeze in” here and there, after we’ve accounted for school, homework, extra-curricular activities, and family obligations. Cloistered monks and nuns do the exact opposite: they schedule prayer times </a:t>
            </a:r>
            <a:r>
              <a:rPr lang="en-US" sz="1200" i="1" kern="1200" dirty="0">
                <a:solidFill>
                  <a:schemeClr val="tx1"/>
                </a:solidFill>
                <a:effectLst/>
                <a:latin typeface="+mn-lt"/>
                <a:ea typeface="+mn-ea"/>
                <a:cs typeface="+mn-cs"/>
              </a:rPr>
              <a:t>first</a:t>
            </a:r>
            <a:r>
              <a:rPr lang="en-US" sz="1200" kern="1200" dirty="0">
                <a:solidFill>
                  <a:schemeClr val="tx1"/>
                </a:solidFill>
                <a:effectLst/>
                <a:latin typeface="+mn-lt"/>
                <a:ea typeface="+mn-ea"/>
                <a:cs typeface="+mn-cs"/>
              </a:rPr>
              <a:t>, and then fit in their other responsibilities around that. The students will further explore this dynamic later in this learning experience.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536158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WP Wittman Images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021663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Dariia Baranova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Help the students understand that the prayers and readings of the Liturgy of the Hours are set according to a four-week cycle (with variations for particular solemnities and feast days). Therefore, all over the world, people praying the Liturgy of the Hours are truly joining together in the same act of faith and devotion, meditating on the same prayers and Scripture texts.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055775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996046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Billion Photos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230038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Godong / Alamy Stock Photo</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Explain that you are reviewing this format now in preparation for offering this prayer together as a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27983406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9144000" cy="1470025"/>
          </a:xfrm>
        </p:spPr>
        <p:txBody>
          <a:bodyPr/>
          <a:lstStyle/>
          <a:p>
            <a:r>
              <a:rPr lang="en-US" dirty="0">
                <a:effectLst/>
              </a:rPr>
              <a:t>Scripture in the </a:t>
            </a:r>
            <a:br>
              <a:rPr lang="en-US" dirty="0">
                <a:effectLst/>
              </a:rPr>
            </a:br>
            <a:r>
              <a:rPr lang="en-US" dirty="0">
                <a:effectLst/>
              </a:rPr>
              <a:t>Life of the Church</a:t>
            </a:r>
            <a:endParaRPr lang="en-US" dirty="0"/>
          </a:p>
        </p:txBody>
      </p:sp>
      <p:sp>
        <p:nvSpPr>
          <p:cNvPr id="3" name="Subtitle 2"/>
          <p:cNvSpPr txBox="1">
            <a:spLocks/>
          </p:cNvSpPr>
          <p:nvPr/>
        </p:nvSpPr>
        <p:spPr>
          <a:xfrm>
            <a:off x="0" y="4007256"/>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5, Learning Experience 9</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TX006147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02336" y="739307"/>
            <a:ext cx="8229600" cy="860893"/>
          </a:xfrm>
        </p:spPr>
        <p:txBody>
          <a:bodyPr>
            <a:noAutofit/>
          </a:bodyPr>
          <a:lstStyle/>
          <a:p>
            <a:r>
              <a:rPr lang="en-US" sz="3200" dirty="0"/>
              <a:t>Psalmody</a:t>
            </a:r>
          </a:p>
        </p:txBody>
      </p:sp>
      <p:sp>
        <p:nvSpPr>
          <p:cNvPr id="8" name="Content Placeholder 2">
            <a:extLst>
              <a:ext uri="{FF2B5EF4-FFF2-40B4-BE49-F238E27FC236}">
                <a16:creationId xmlns:a16="http://schemas.microsoft.com/office/drawing/2014/main" id="{EC5B0B9F-D06B-AF4C-BEE1-C967102284C6}"/>
              </a:ext>
            </a:extLst>
          </p:cNvPr>
          <p:cNvSpPr>
            <a:spLocks noGrp="1"/>
          </p:cNvSpPr>
          <p:nvPr>
            <p:ph idx="1"/>
          </p:nvPr>
        </p:nvSpPr>
        <p:spPr>
          <a:xfrm>
            <a:off x="880872" y="1447800"/>
            <a:ext cx="7376398" cy="4500259"/>
          </a:xfrm>
        </p:spPr>
        <p:txBody>
          <a:bodyPr>
            <a:normAutofit/>
          </a:bodyPr>
          <a:lstStyle/>
          <a:p>
            <a:pPr lvl="0"/>
            <a:r>
              <a:rPr lang="en-US" dirty="0"/>
              <a:t>Each psalm begins and ends with an antiphon.  </a:t>
            </a:r>
          </a:p>
          <a:p>
            <a:pPr lvl="0"/>
            <a:r>
              <a:rPr lang="en-US" dirty="0"/>
              <a:t>When the Liturgy of the Hours is prayed communally, these psalms are prayed “choir-to-choir”: half of the assembly prays one verse, the other half prays the following verse, and so forth.</a:t>
            </a:r>
          </a:p>
          <a:p>
            <a:pPr lvl="0"/>
            <a:r>
              <a:rPr lang="en-US" dirty="0"/>
              <a:t>All 150 psalms are prayed over the course of a four-week cycle.</a:t>
            </a:r>
          </a:p>
          <a:p>
            <a:pPr lvl="0"/>
            <a:r>
              <a:rPr lang="en-US" dirty="0"/>
              <a:t>The psalmody is the heart </a:t>
            </a:r>
            <a:br>
              <a:rPr lang="en-US" dirty="0"/>
            </a:br>
            <a:r>
              <a:rPr lang="en-US" dirty="0"/>
              <a:t>of the Liturgy of the Hours.</a:t>
            </a:r>
          </a:p>
        </p:txBody>
      </p:sp>
      <p:pic>
        <p:nvPicPr>
          <p:cNvPr id="3" name="Picture 2">
            <a:extLst>
              <a:ext uri="{FF2B5EF4-FFF2-40B4-BE49-F238E27FC236}">
                <a16:creationId xmlns:a16="http://schemas.microsoft.com/office/drawing/2014/main" id="{B9AF6806-094E-644D-AC70-E9F8FEBA84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962399"/>
            <a:ext cx="3526536" cy="2351024"/>
          </a:xfrm>
          <a:prstGeom prst="rect">
            <a:avLst/>
          </a:prstGeom>
        </p:spPr>
      </p:pic>
    </p:spTree>
    <p:extLst>
      <p:ext uri="{BB962C8B-B14F-4D97-AF65-F5344CB8AC3E}">
        <p14:creationId xmlns:p14="http://schemas.microsoft.com/office/powerpoint/2010/main" val="316181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02336" y="533400"/>
            <a:ext cx="8229600" cy="860893"/>
          </a:xfrm>
        </p:spPr>
        <p:txBody>
          <a:bodyPr>
            <a:noAutofit/>
          </a:bodyPr>
          <a:lstStyle/>
          <a:p>
            <a:r>
              <a:rPr lang="en-US" sz="3200" dirty="0"/>
              <a:t>Format of the Liturgy of the Hours </a:t>
            </a:r>
          </a:p>
        </p:txBody>
      </p:sp>
      <p:sp>
        <p:nvSpPr>
          <p:cNvPr id="8" name="Content Placeholder 2">
            <a:extLst>
              <a:ext uri="{FF2B5EF4-FFF2-40B4-BE49-F238E27FC236}">
                <a16:creationId xmlns:a16="http://schemas.microsoft.com/office/drawing/2014/main" id="{EC5B0B9F-D06B-AF4C-BEE1-C967102284C6}"/>
              </a:ext>
            </a:extLst>
          </p:cNvPr>
          <p:cNvSpPr>
            <a:spLocks noGrp="1"/>
          </p:cNvSpPr>
          <p:nvPr>
            <p:ph idx="1"/>
          </p:nvPr>
        </p:nvSpPr>
        <p:spPr>
          <a:xfrm>
            <a:off x="914400" y="1276971"/>
            <a:ext cx="7946136" cy="5047629"/>
          </a:xfrm>
        </p:spPr>
        <p:txBody>
          <a:bodyPr>
            <a:normAutofit fontScale="92500" lnSpcReduction="10000"/>
          </a:bodyPr>
          <a:lstStyle/>
          <a:p>
            <a:pPr marL="0" indent="0">
              <a:buNone/>
            </a:pPr>
            <a:r>
              <a:rPr lang="en-US" dirty="0"/>
              <a:t>After the psalmody:</a:t>
            </a:r>
          </a:p>
          <a:p>
            <a:pPr lvl="0"/>
            <a:r>
              <a:rPr lang="en-US" dirty="0"/>
              <a:t>Short Scripture reading</a:t>
            </a:r>
          </a:p>
          <a:p>
            <a:pPr lvl="0"/>
            <a:r>
              <a:rPr lang="en-US" dirty="0"/>
              <a:t>Short spoken response to the reading</a:t>
            </a:r>
          </a:p>
          <a:p>
            <a:pPr lvl="0"/>
            <a:r>
              <a:rPr lang="en-US" dirty="0"/>
              <a:t>Gospel canticle: </a:t>
            </a:r>
          </a:p>
          <a:p>
            <a:pPr lvl="1"/>
            <a:r>
              <a:rPr lang="en-US" b="1" dirty="0"/>
              <a:t>Morning Prayer: </a:t>
            </a:r>
            <a:br>
              <a:rPr lang="en-US" dirty="0"/>
            </a:br>
            <a:r>
              <a:rPr lang="en-US" dirty="0"/>
              <a:t>The Canticle</a:t>
            </a:r>
            <a:br>
              <a:rPr lang="en-US" dirty="0"/>
            </a:br>
            <a:r>
              <a:rPr lang="en-US" dirty="0"/>
              <a:t>of  Zechariah </a:t>
            </a:r>
            <a:br>
              <a:rPr lang="en-US" dirty="0"/>
            </a:br>
            <a:r>
              <a:rPr lang="en-US" dirty="0"/>
              <a:t>(Luke 1:68–79)</a:t>
            </a:r>
          </a:p>
          <a:p>
            <a:pPr lvl="1"/>
            <a:r>
              <a:rPr lang="en-US" b="1" dirty="0"/>
              <a:t>Evening Prayer: </a:t>
            </a:r>
            <a:br>
              <a:rPr lang="en-US" dirty="0"/>
            </a:br>
            <a:r>
              <a:rPr lang="en-US" dirty="0"/>
              <a:t>The Canticle of</a:t>
            </a:r>
            <a:br>
              <a:rPr lang="en-US" dirty="0"/>
            </a:br>
            <a:r>
              <a:rPr lang="en-US" dirty="0"/>
              <a:t>Mary, the </a:t>
            </a:r>
            <a:r>
              <a:rPr lang="en-US" i="1" dirty="0"/>
              <a:t>Magnificat</a:t>
            </a:r>
            <a:r>
              <a:rPr lang="en-US" dirty="0"/>
              <a:t> </a:t>
            </a:r>
            <a:br>
              <a:rPr lang="en-US" dirty="0"/>
            </a:br>
            <a:r>
              <a:rPr lang="en-US" dirty="0"/>
              <a:t>(Luke 1:46–55)</a:t>
            </a:r>
          </a:p>
          <a:p>
            <a:pPr lvl="1"/>
            <a:r>
              <a:rPr lang="en-US" b="1" dirty="0"/>
              <a:t>Night Prayer: </a:t>
            </a:r>
            <a:r>
              <a:rPr lang="en-US" dirty="0"/>
              <a:t>The </a:t>
            </a:r>
            <a:br>
              <a:rPr lang="en-US" dirty="0"/>
            </a:br>
            <a:r>
              <a:rPr lang="en-US" dirty="0"/>
              <a:t>Canticle of Simeon </a:t>
            </a:r>
            <a:br>
              <a:rPr lang="en-US" dirty="0"/>
            </a:br>
            <a:r>
              <a:rPr lang="en-US" dirty="0"/>
              <a:t>(Luke 2:29–32)</a:t>
            </a:r>
          </a:p>
        </p:txBody>
      </p:sp>
      <p:pic>
        <p:nvPicPr>
          <p:cNvPr id="4" name="Picture 3">
            <a:extLst>
              <a:ext uri="{FF2B5EF4-FFF2-40B4-BE49-F238E27FC236}">
                <a16:creationId xmlns:a16="http://schemas.microsoft.com/office/drawing/2014/main" id="{54294007-842C-A94C-AEA6-9285CE159359}"/>
              </a:ext>
            </a:extLst>
          </p:cNvPr>
          <p:cNvPicPr>
            <a:picLocks noChangeAspect="1"/>
          </p:cNvPicPr>
          <p:nvPr/>
        </p:nvPicPr>
        <p:blipFill rotWithShape="1">
          <a:blip r:embed="rId3">
            <a:extLst>
              <a:ext uri="{28A0092B-C50C-407E-A947-70E740481C1C}">
                <a14:useLocalDpi xmlns:a14="http://schemas.microsoft.com/office/drawing/2010/main" val="0"/>
              </a:ext>
            </a:extLst>
          </a:blip>
          <a:srcRect l="4406" t="12864" r="8135" b="-31"/>
          <a:stretch/>
        </p:blipFill>
        <p:spPr>
          <a:xfrm>
            <a:off x="4586177" y="2834640"/>
            <a:ext cx="3931920" cy="3200400"/>
          </a:xfrm>
          <a:prstGeom prst="rect">
            <a:avLst/>
          </a:prstGeom>
        </p:spPr>
      </p:pic>
    </p:spTree>
    <p:extLst>
      <p:ext uri="{BB962C8B-B14F-4D97-AF65-F5344CB8AC3E}">
        <p14:creationId xmlns:p14="http://schemas.microsoft.com/office/powerpoint/2010/main" val="4024768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12064" y="551464"/>
            <a:ext cx="8763000" cy="860893"/>
          </a:xfrm>
        </p:spPr>
        <p:txBody>
          <a:bodyPr>
            <a:noAutofit/>
          </a:bodyPr>
          <a:lstStyle/>
          <a:p>
            <a:r>
              <a:rPr lang="en-US" sz="2000" dirty="0"/>
              <a:t>Format of the Liturgy of the Hours </a:t>
            </a:r>
            <a:r>
              <a:rPr lang="en-US" sz="1800" i="1" dirty="0"/>
              <a:t>(continued)</a:t>
            </a:r>
          </a:p>
        </p:txBody>
      </p:sp>
      <p:sp>
        <p:nvSpPr>
          <p:cNvPr id="8" name="Content Placeholder 2">
            <a:extLst>
              <a:ext uri="{FF2B5EF4-FFF2-40B4-BE49-F238E27FC236}">
                <a16:creationId xmlns:a16="http://schemas.microsoft.com/office/drawing/2014/main" id="{EC5B0B9F-D06B-AF4C-BEE1-C967102284C6}"/>
              </a:ext>
            </a:extLst>
          </p:cNvPr>
          <p:cNvSpPr>
            <a:spLocks noGrp="1"/>
          </p:cNvSpPr>
          <p:nvPr>
            <p:ph idx="1"/>
          </p:nvPr>
        </p:nvSpPr>
        <p:spPr>
          <a:xfrm>
            <a:off x="838200" y="1278399"/>
            <a:ext cx="7946136" cy="5047629"/>
          </a:xfrm>
        </p:spPr>
        <p:txBody>
          <a:bodyPr>
            <a:normAutofit/>
          </a:bodyPr>
          <a:lstStyle/>
          <a:p>
            <a:pPr marL="0" indent="0">
              <a:buNone/>
            </a:pPr>
            <a:r>
              <a:rPr lang="en-US" dirty="0"/>
              <a:t>Conclusion:</a:t>
            </a:r>
          </a:p>
          <a:p>
            <a:pPr lvl="1">
              <a:buFont typeface="Arial" panose="020B0604020202020204" pitchFamily="34" charset="0"/>
              <a:buChar char="•"/>
            </a:pPr>
            <a:r>
              <a:rPr lang="en-US" dirty="0"/>
              <a:t>Prayers of petition</a:t>
            </a:r>
          </a:p>
          <a:p>
            <a:pPr lvl="1">
              <a:buFont typeface="Arial" panose="020B0604020202020204" pitchFamily="34" charset="0"/>
              <a:buChar char="•"/>
            </a:pPr>
            <a:r>
              <a:rPr lang="en-US" dirty="0"/>
              <a:t>The Lord’s Prayer</a:t>
            </a:r>
          </a:p>
          <a:p>
            <a:pPr lvl="1">
              <a:buFont typeface="Arial" panose="020B0604020202020204" pitchFamily="34" charset="0"/>
              <a:buChar char="•"/>
            </a:pPr>
            <a:r>
              <a:rPr lang="en-US" dirty="0"/>
              <a:t>Closing Prayer and Blessing</a:t>
            </a:r>
          </a:p>
        </p:txBody>
      </p:sp>
      <p:pic>
        <p:nvPicPr>
          <p:cNvPr id="3" name="Picture 2">
            <a:extLst>
              <a:ext uri="{FF2B5EF4-FFF2-40B4-BE49-F238E27FC236}">
                <a16:creationId xmlns:a16="http://schemas.microsoft.com/office/drawing/2014/main" id="{C39C1F24-329A-FA4F-BDAC-E17854828A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6475" y="3124200"/>
            <a:ext cx="4591050" cy="3060700"/>
          </a:xfrm>
          <a:prstGeom prst="rect">
            <a:avLst/>
          </a:prstGeom>
        </p:spPr>
      </p:pic>
    </p:spTree>
    <p:extLst>
      <p:ext uri="{BB962C8B-B14F-4D97-AF65-F5344CB8AC3E}">
        <p14:creationId xmlns:p14="http://schemas.microsoft.com/office/powerpoint/2010/main" val="3134511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F381874-38FF-FD4F-8ACF-C73B80920E55}"/>
              </a:ext>
            </a:extLst>
          </p:cNvPr>
          <p:cNvSpPr txBox="1">
            <a:spLocks/>
          </p:cNvSpPr>
          <p:nvPr/>
        </p:nvSpPr>
        <p:spPr>
          <a:xfrm>
            <a:off x="457200" y="8382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3200" dirty="0"/>
              <a:t>The Liturgy of the Hours</a:t>
            </a:r>
          </a:p>
        </p:txBody>
      </p:sp>
      <p:sp>
        <p:nvSpPr>
          <p:cNvPr id="10" name="Content Placeholder 2">
            <a:extLst>
              <a:ext uri="{FF2B5EF4-FFF2-40B4-BE49-F238E27FC236}">
                <a16:creationId xmlns:a16="http://schemas.microsoft.com/office/drawing/2014/main" id="{026EF68A-3C10-8E49-965D-904181E26B27}"/>
              </a:ext>
            </a:extLst>
          </p:cNvPr>
          <p:cNvSpPr>
            <a:spLocks noGrp="1"/>
          </p:cNvSpPr>
          <p:nvPr>
            <p:ph idx="1"/>
          </p:nvPr>
        </p:nvSpPr>
        <p:spPr>
          <a:xfrm>
            <a:off x="2124075" y="1838325"/>
            <a:ext cx="6629400" cy="3238500"/>
          </a:xfrm>
        </p:spPr>
        <p:txBody>
          <a:bodyPr>
            <a:normAutofit/>
          </a:bodyPr>
          <a:lstStyle/>
          <a:p>
            <a:pPr marL="0" indent="0">
              <a:buNone/>
            </a:pPr>
            <a:r>
              <a:rPr lang="en-US" b="1" dirty="0"/>
              <a:t>Turn to a partner and discuss the </a:t>
            </a:r>
            <a:br>
              <a:rPr lang="en-US" b="1" dirty="0"/>
            </a:br>
            <a:r>
              <a:rPr lang="en-US" b="1" dirty="0"/>
              <a:t>following questions:  </a:t>
            </a:r>
          </a:p>
          <a:p>
            <a:pPr lvl="0"/>
            <a:r>
              <a:rPr lang="en-US" dirty="0"/>
              <a:t>What do you already know about the </a:t>
            </a:r>
            <a:br>
              <a:rPr lang="en-US" dirty="0"/>
            </a:br>
            <a:r>
              <a:rPr lang="en-US" dirty="0"/>
              <a:t>Liturgy of the Hours?</a:t>
            </a:r>
          </a:p>
          <a:p>
            <a:pPr lvl="0"/>
            <a:r>
              <a:rPr lang="en-US" dirty="0"/>
              <a:t>What is one question you have?  </a:t>
            </a:r>
          </a:p>
          <a:p>
            <a:endParaRPr lang="en-US" dirty="0"/>
          </a:p>
        </p:txBody>
      </p:sp>
      <p:pic>
        <p:nvPicPr>
          <p:cNvPr id="11" name="Picture 10">
            <a:extLst>
              <a:ext uri="{FF2B5EF4-FFF2-40B4-BE49-F238E27FC236}">
                <a16:creationId xmlns:a16="http://schemas.microsoft.com/office/drawing/2014/main" id="{2B8F16C6-568B-5143-8280-F5BB5FA268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828800"/>
            <a:ext cx="1295400" cy="1295400"/>
          </a:xfrm>
          <a:prstGeom prst="rect">
            <a:avLst/>
          </a:prstGeom>
        </p:spPr>
      </p:pic>
    </p:spTree>
    <p:extLst>
      <p:ext uri="{BB962C8B-B14F-4D97-AF65-F5344CB8AC3E}">
        <p14:creationId xmlns:p14="http://schemas.microsoft.com/office/powerpoint/2010/main" val="67885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381000" y="1444625"/>
            <a:ext cx="8382000" cy="364005"/>
          </a:xfrm>
        </p:spPr>
        <p:txBody>
          <a:bodyPr>
            <a:noAutofit/>
          </a:bodyPr>
          <a:lstStyle/>
          <a:p>
            <a:r>
              <a:rPr lang="en-US" sz="3200" dirty="0"/>
              <a:t>The Liturgy of the Hours is also known as: </a:t>
            </a:r>
            <a:br>
              <a:rPr lang="en-US" sz="3200" dirty="0"/>
            </a:br>
            <a:br>
              <a:rPr lang="en-US" sz="3200" dirty="0"/>
            </a:br>
            <a:endParaRPr lang="en-US" sz="3200" dirty="0"/>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1062360" y="1735247"/>
            <a:ext cx="7503044"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b="0" dirty="0"/>
              <a:t>the Divine Office</a:t>
            </a:r>
          </a:p>
          <a:p>
            <a:pPr marL="457200" lvl="0" indent="-457200">
              <a:buFont typeface="Arial" panose="020B0604020202020204" pitchFamily="34" charset="0"/>
              <a:buChar char="•"/>
            </a:pPr>
            <a:r>
              <a:rPr lang="en-US" b="0" dirty="0"/>
              <a:t>the Daily Office</a:t>
            </a:r>
          </a:p>
          <a:p>
            <a:pPr marL="457200" lvl="0" indent="-457200">
              <a:buFont typeface="Arial" panose="020B0604020202020204" pitchFamily="34" charset="0"/>
              <a:buChar char="•"/>
            </a:pPr>
            <a:r>
              <a:rPr lang="en-US" b="0" dirty="0"/>
              <a:t>the Breviary</a:t>
            </a:r>
          </a:p>
          <a:p>
            <a:pPr marL="457200" lvl="0" indent="-457200">
              <a:buFont typeface="Arial" panose="020B0604020202020204" pitchFamily="34" charset="0"/>
              <a:buChar char="•"/>
            </a:pPr>
            <a:r>
              <a:rPr lang="en-US" b="0" dirty="0"/>
              <a:t>the Prayer of the Church</a:t>
            </a:r>
          </a:p>
          <a:p>
            <a:pPr marL="457200" lvl="0" indent="-457200">
              <a:buFont typeface="Arial" panose="020B0604020202020204" pitchFamily="34" charset="0"/>
              <a:buChar char="•"/>
            </a:pPr>
            <a:endParaRPr lang="en-US" sz="2600" b="0" dirty="0"/>
          </a:p>
        </p:txBody>
      </p:sp>
      <p:sp>
        <p:nvSpPr>
          <p:cNvPr id="8" name="Title 4">
            <a:extLst>
              <a:ext uri="{FF2B5EF4-FFF2-40B4-BE49-F238E27FC236}">
                <a16:creationId xmlns:a16="http://schemas.microsoft.com/office/drawing/2014/main" id="{AE3B3ADC-A6A9-E74F-A144-5AACEC57CA9A}"/>
              </a:ext>
            </a:extLst>
          </p:cNvPr>
          <p:cNvSpPr txBox="1">
            <a:spLocks/>
          </p:cNvSpPr>
          <p:nvPr/>
        </p:nvSpPr>
        <p:spPr>
          <a:xfrm>
            <a:off x="1062360" y="3927475"/>
            <a:ext cx="4899170" cy="14859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endParaRPr lang="en-US" sz="2600" b="0" dirty="0"/>
          </a:p>
        </p:txBody>
      </p:sp>
      <p:pic>
        <p:nvPicPr>
          <p:cNvPr id="4" name="Picture 3">
            <a:extLst>
              <a:ext uri="{FF2B5EF4-FFF2-40B4-BE49-F238E27FC236}">
                <a16:creationId xmlns:a16="http://schemas.microsoft.com/office/drawing/2014/main" id="{DE194C2E-0008-6446-8438-C2F3CB86DD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0" y="3429000"/>
            <a:ext cx="4224025" cy="2774950"/>
          </a:xfrm>
          <a:prstGeom prst="rect">
            <a:avLst/>
          </a:prstGeom>
        </p:spPr>
      </p:pic>
    </p:spTree>
    <p:extLst>
      <p:ext uri="{BB962C8B-B14F-4D97-AF65-F5344CB8AC3E}">
        <p14:creationId xmlns:p14="http://schemas.microsoft.com/office/powerpoint/2010/main" val="881527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381000" y="815507"/>
            <a:ext cx="8382000" cy="364005"/>
          </a:xfrm>
        </p:spPr>
        <p:txBody>
          <a:bodyPr>
            <a:noAutofit/>
          </a:bodyPr>
          <a:lstStyle/>
          <a:p>
            <a:r>
              <a:rPr lang="en-US" sz="3200" dirty="0"/>
              <a:t>Who prays the Liturgy of the Hours?</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533400" y="1200848"/>
            <a:ext cx="7503044" cy="421442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342900" lvl="0" indent="-342900">
              <a:buFont typeface="Arial" panose="020B0604020202020204" pitchFamily="34" charset="0"/>
              <a:buChar char="•"/>
            </a:pPr>
            <a:r>
              <a:rPr lang="en-US" sz="2600" b="0" dirty="0"/>
              <a:t>Monks and nuns living a monastic lifestyle, in cloistered settings. They structure their whole lives around this prayer, which is their primary “work.”</a:t>
            </a:r>
          </a:p>
          <a:p>
            <a:pPr marL="342900" lvl="0" indent="-342900">
              <a:buFont typeface="Arial" panose="020B0604020202020204" pitchFamily="34" charset="0"/>
              <a:buChar char="•"/>
            </a:pPr>
            <a:r>
              <a:rPr lang="en-US" sz="2600" b="0" dirty="0"/>
              <a:t>All those who are </a:t>
            </a:r>
            <a:br>
              <a:rPr lang="en-US" sz="2600" b="0" dirty="0"/>
            </a:br>
            <a:r>
              <a:rPr lang="en-US" sz="2600" b="0" dirty="0"/>
              <a:t>ordained or who </a:t>
            </a:r>
            <a:br>
              <a:rPr lang="en-US" sz="2600" b="0" dirty="0"/>
            </a:br>
            <a:r>
              <a:rPr lang="en-US" sz="2600" b="0" dirty="0"/>
              <a:t>have taken </a:t>
            </a:r>
            <a:br>
              <a:rPr lang="en-US" sz="2600" b="0" dirty="0"/>
            </a:br>
            <a:r>
              <a:rPr lang="en-US" sz="2600" b="0" dirty="0"/>
              <a:t>religious vows</a:t>
            </a:r>
          </a:p>
          <a:p>
            <a:pPr marL="342900" lvl="0" indent="-342900">
              <a:buFont typeface="Arial" panose="020B0604020202020204" pitchFamily="34" charset="0"/>
              <a:buChar char="•"/>
            </a:pPr>
            <a:r>
              <a:rPr lang="en-US" sz="2600" b="0" dirty="0"/>
              <a:t>The whole People </a:t>
            </a:r>
            <a:br>
              <a:rPr lang="en-US" sz="2600" b="0" dirty="0"/>
            </a:br>
            <a:r>
              <a:rPr lang="en-US" sz="2600" b="0" dirty="0"/>
              <a:t>of God!  </a:t>
            </a:r>
          </a:p>
        </p:txBody>
      </p:sp>
      <p:pic>
        <p:nvPicPr>
          <p:cNvPr id="3" name="Picture 2">
            <a:extLst>
              <a:ext uri="{FF2B5EF4-FFF2-40B4-BE49-F238E27FC236}">
                <a16:creationId xmlns:a16="http://schemas.microsoft.com/office/drawing/2014/main" id="{9463A81B-A3B8-8143-BD36-FA667F3E7E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2743200"/>
            <a:ext cx="4724401" cy="3147523"/>
          </a:xfrm>
          <a:prstGeom prst="rect">
            <a:avLst/>
          </a:prstGeom>
        </p:spPr>
      </p:pic>
    </p:spTree>
    <p:extLst>
      <p:ext uri="{BB962C8B-B14F-4D97-AF65-F5344CB8AC3E}">
        <p14:creationId xmlns:p14="http://schemas.microsoft.com/office/powerpoint/2010/main" val="948980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33400" y="815507"/>
            <a:ext cx="7467600" cy="385341"/>
          </a:xfrm>
        </p:spPr>
        <p:txBody>
          <a:bodyPr>
            <a:noAutofit/>
          </a:bodyPr>
          <a:lstStyle/>
          <a:p>
            <a:r>
              <a:rPr lang="en-US" sz="3200" dirty="0"/>
              <a:t>It’s True!</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762000" y="1066800"/>
            <a:ext cx="7924800" cy="1605271"/>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marL="457200" lvl="0" indent="-457200">
              <a:buFont typeface="Arial" panose="020B0604020202020204" pitchFamily="34" charset="0"/>
              <a:buChar char="•"/>
            </a:pPr>
            <a:r>
              <a:rPr lang="en-US" sz="2600" b="0" i="1" dirty="0"/>
              <a:t>Anyone </a:t>
            </a:r>
            <a:r>
              <a:rPr lang="en-US" sz="2600" b="0" dirty="0"/>
              <a:t>can pray the Liturgy of the Hours.</a:t>
            </a:r>
          </a:p>
          <a:p>
            <a:pPr marL="457200" lvl="0" indent="-457200">
              <a:buFont typeface="Arial" panose="020B0604020202020204" pitchFamily="34" charset="0"/>
              <a:buChar char="•"/>
            </a:pPr>
            <a:r>
              <a:rPr lang="en-US" sz="2600" b="0" dirty="0"/>
              <a:t>It is the official, daily, public prayer of the Church.  </a:t>
            </a:r>
          </a:p>
          <a:p>
            <a:pPr marL="457200" lvl="0" indent="-457200">
              <a:buFont typeface="Arial" panose="020B0604020202020204" pitchFamily="34" charset="0"/>
              <a:buChar char="•"/>
            </a:pPr>
            <a:r>
              <a:rPr lang="en-US" sz="2600" b="0" dirty="0"/>
              <a:t>It is truly the prayer of the entire People of God.</a:t>
            </a:r>
          </a:p>
        </p:txBody>
      </p:sp>
      <p:pic>
        <p:nvPicPr>
          <p:cNvPr id="4" name="Picture 3">
            <a:extLst>
              <a:ext uri="{FF2B5EF4-FFF2-40B4-BE49-F238E27FC236}">
                <a16:creationId xmlns:a16="http://schemas.microsoft.com/office/drawing/2014/main" id="{7F5574B5-5A29-9849-A8B8-A20AFFAAFE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2672071"/>
            <a:ext cx="4896372" cy="3718334"/>
          </a:xfrm>
          <a:prstGeom prst="rect">
            <a:avLst/>
          </a:prstGeom>
        </p:spPr>
      </p:pic>
    </p:spTree>
    <p:extLst>
      <p:ext uri="{BB962C8B-B14F-4D97-AF65-F5344CB8AC3E}">
        <p14:creationId xmlns:p14="http://schemas.microsoft.com/office/powerpoint/2010/main" val="1445779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533400" y="815507"/>
            <a:ext cx="7543800" cy="860893"/>
          </a:xfrm>
        </p:spPr>
        <p:txBody>
          <a:bodyPr>
            <a:noAutofit/>
          </a:bodyPr>
          <a:lstStyle/>
          <a:p>
            <a:r>
              <a:rPr lang="en-US" sz="3200" dirty="0"/>
              <a:t>How and Where Can We Pray the Liturgy of the Hours? </a:t>
            </a:r>
          </a:p>
        </p:txBody>
      </p:sp>
      <p:sp>
        <p:nvSpPr>
          <p:cNvPr id="7" name="Title 4">
            <a:extLst>
              <a:ext uri="{FF2B5EF4-FFF2-40B4-BE49-F238E27FC236}">
                <a16:creationId xmlns:a16="http://schemas.microsoft.com/office/drawing/2014/main" id="{C62A4FF8-9D5B-CB43-839A-48E4B12B35BA}"/>
              </a:ext>
            </a:extLst>
          </p:cNvPr>
          <p:cNvSpPr txBox="1">
            <a:spLocks/>
          </p:cNvSpPr>
          <p:nvPr/>
        </p:nvSpPr>
        <p:spPr>
          <a:xfrm>
            <a:off x="838200" y="3048000"/>
            <a:ext cx="4495800" cy="995671"/>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lvl="0"/>
            <a:r>
              <a:rPr lang="en-US" sz="2600" b="0" dirty="0"/>
              <a:t> </a:t>
            </a:r>
          </a:p>
          <a:p>
            <a:pPr marL="457200" lvl="0" indent="-457200">
              <a:buFont typeface="Arial" panose="020B0604020202020204" pitchFamily="34" charset="0"/>
              <a:buChar char="•"/>
            </a:pPr>
            <a:r>
              <a:rPr lang="en-US" sz="2600" b="0" dirty="0"/>
              <a:t>alone </a:t>
            </a:r>
          </a:p>
          <a:p>
            <a:pPr marL="457200" lvl="0" indent="-457200">
              <a:buFont typeface="Arial" panose="020B0604020202020204" pitchFamily="34" charset="0"/>
              <a:buChar char="•"/>
            </a:pPr>
            <a:r>
              <a:rPr lang="en-US" sz="2600" b="0" dirty="0"/>
              <a:t>with others</a:t>
            </a:r>
          </a:p>
          <a:p>
            <a:pPr marL="457200" lvl="0" indent="-457200">
              <a:buFont typeface="Arial" panose="020B0604020202020204" pitchFamily="34" charset="0"/>
              <a:buChar char="•"/>
            </a:pPr>
            <a:r>
              <a:rPr lang="en-US" sz="2600" b="0" dirty="0"/>
              <a:t>anywhere</a:t>
            </a:r>
            <a:br>
              <a:rPr lang="en-US" sz="2600" b="0" dirty="0"/>
            </a:br>
            <a:endParaRPr lang="en-US" sz="2600" b="0" dirty="0"/>
          </a:p>
          <a:p>
            <a:pPr lvl="0"/>
            <a:r>
              <a:rPr lang="en-US" sz="2600" b="0" dirty="0"/>
              <a:t>Regardless of how and</a:t>
            </a:r>
          </a:p>
          <a:p>
            <a:pPr lvl="0"/>
            <a:r>
              <a:rPr lang="en-US" sz="2600" b="0" dirty="0"/>
              <a:t>when, we join in unity with countless others in offering the prayer of the Church. </a:t>
            </a:r>
          </a:p>
          <a:p>
            <a:pPr marL="457200" lvl="0" indent="-457200">
              <a:buFont typeface="Arial" panose="020B0604020202020204" pitchFamily="34" charset="0"/>
              <a:buChar char="•"/>
            </a:pPr>
            <a:endParaRPr lang="en-US" sz="2600" b="0" dirty="0"/>
          </a:p>
        </p:txBody>
      </p:sp>
      <p:pic>
        <p:nvPicPr>
          <p:cNvPr id="3" name="Picture 2">
            <a:extLst>
              <a:ext uri="{FF2B5EF4-FFF2-40B4-BE49-F238E27FC236}">
                <a16:creationId xmlns:a16="http://schemas.microsoft.com/office/drawing/2014/main" id="{7F0C5DBB-F27D-1849-9346-FDE5F11FA3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400" t="5518" r="6603" b="3447"/>
          <a:stretch/>
        </p:blipFill>
        <p:spPr>
          <a:xfrm>
            <a:off x="5298558" y="1644502"/>
            <a:ext cx="3185160" cy="4520872"/>
          </a:xfrm>
          <a:prstGeom prst="rect">
            <a:avLst/>
          </a:prstGeom>
        </p:spPr>
      </p:pic>
    </p:spTree>
    <p:extLst>
      <p:ext uri="{BB962C8B-B14F-4D97-AF65-F5344CB8AC3E}">
        <p14:creationId xmlns:p14="http://schemas.microsoft.com/office/powerpoint/2010/main" val="2701700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02336" y="609600"/>
            <a:ext cx="8229600" cy="860893"/>
          </a:xfrm>
        </p:spPr>
        <p:txBody>
          <a:bodyPr>
            <a:noAutofit/>
          </a:bodyPr>
          <a:lstStyle/>
          <a:p>
            <a:r>
              <a:rPr lang="en-US" sz="3200" dirty="0"/>
              <a:t>The Liturgy of the Hours and Scripture </a:t>
            </a:r>
          </a:p>
        </p:txBody>
      </p:sp>
      <p:pic>
        <p:nvPicPr>
          <p:cNvPr id="4" name="Picture 3">
            <a:extLst>
              <a:ext uri="{FF2B5EF4-FFF2-40B4-BE49-F238E27FC236}">
                <a16:creationId xmlns:a16="http://schemas.microsoft.com/office/drawing/2014/main" id="{047E2A8C-4404-3247-8B42-3352E7D3A2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7047" y="1349828"/>
            <a:ext cx="3429000" cy="4898572"/>
          </a:xfrm>
          <a:prstGeom prst="rect">
            <a:avLst/>
          </a:prstGeom>
        </p:spPr>
      </p:pic>
      <p:sp>
        <p:nvSpPr>
          <p:cNvPr id="8" name="Content Placeholder 2">
            <a:extLst>
              <a:ext uri="{FF2B5EF4-FFF2-40B4-BE49-F238E27FC236}">
                <a16:creationId xmlns:a16="http://schemas.microsoft.com/office/drawing/2014/main" id="{CD49394C-B101-4744-84DA-D56A246C6EAF}"/>
              </a:ext>
            </a:extLst>
          </p:cNvPr>
          <p:cNvSpPr>
            <a:spLocks noGrp="1"/>
          </p:cNvSpPr>
          <p:nvPr>
            <p:ph idx="1"/>
          </p:nvPr>
        </p:nvSpPr>
        <p:spPr>
          <a:xfrm>
            <a:off x="609600" y="1470494"/>
            <a:ext cx="4038600" cy="4482358"/>
          </a:xfrm>
        </p:spPr>
        <p:txBody>
          <a:bodyPr/>
          <a:lstStyle/>
          <a:p>
            <a:pPr lvl="0"/>
            <a:r>
              <a:rPr lang="en-US" dirty="0"/>
              <a:t>The Liturgy of the Hours consists almost entirely </a:t>
            </a:r>
            <a:br>
              <a:rPr lang="en-US" dirty="0"/>
            </a:br>
            <a:r>
              <a:rPr lang="en-US" dirty="0"/>
              <a:t>of Scripture.</a:t>
            </a:r>
          </a:p>
          <a:p>
            <a:pPr lvl="0"/>
            <a:r>
              <a:rPr lang="en-US" dirty="0"/>
              <a:t>Praying it is a way of infusing Scripture into our everyday lives, allowing </a:t>
            </a:r>
            <a:br>
              <a:rPr lang="en-US" dirty="0"/>
            </a:br>
            <a:r>
              <a:rPr lang="en-US" dirty="0"/>
              <a:t>it to: </a:t>
            </a:r>
          </a:p>
          <a:p>
            <a:pPr lvl="1"/>
            <a:r>
              <a:rPr lang="en-US" dirty="0"/>
              <a:t>take root in our minds and hearts </a:t>
            </a:r>
          </a:p>
          <a:p>
            <a:pPr lvl="1"/>
            <a:r>
              <a:rPr lang="en-US" dirty="0"/>
              <a:t>bear fruit in our attitudes and actions</a:t>
            </a:r>
          </a:p>
        </p:txBody>
      </p:sp>
    </p:spTree>
    <p:extLst>
      <p:ext uri="{BB962C8B-B14F-4D97-AF65-F5344CB8AC3E}">
        <p14:creationId xmlns:p14="http://schemas.microsoft.com/office/powerpoint/2010/main" val="2716054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02336" y="609600"/>
            <a:ext cx="8229600" cy="860893"/>
          </a:xfrm>
        </p:spPr>
        <p:txBody>
          <a:bodyPr>
            <a:noAutofit/>
          </a:bodyPr>
          <a:lstStyle/>
          <a:p>
            <a:r>
              <a:rPr lang="en-US" sz="3200" dirty="0"/>
              <a:t>The Liturgy of the Hours Sanctifies Time </a:t>
            </a:r>
          </a:p>
        </p:txBody>
      </p:sp>
      <p:pic>
        <p:nvPicPr>
          <p:cNvPr id="3" name="Picture 2">
            <a:extLst>
              <a:ext uri="{FF2B5EF4-FFF2-40B4-BE49-F238E27FC236}">
                <a16:creationId xmlns:a16="http://schemas.microsoft.com/office/drawing/2014/main" id="{DAD86CE3-5F91-314E-BE45-E1ED09B130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1500" y="3211576"/>
            <a:ext cx="4098036" cy="2732024"/>
          </a:xfrm>
          <a:prstGeom prst="rect">
            <a:avLst/>
          </a:prstGeom>
        </p:spPr>
      </p:pic>
      <p:sp>
        <p:nvSpPr>
          <p:cNvPr id="8" name="Content Placeholder 2">
            <a:extLst>
              <a:ext uri="{FF2B5EF4-FFF2-40B4-BE49-F238E27FC236}">
                <a16:creationId xmlns:a16="http://schemas.microsoft.com/office/drawing/2014/main" id="{EC5B0B9F-D06B-AF4C-BEE1-C967102284C6}"/>
              </a:ext>
            </a:extLst>
          </p:cNvPr>
          <p:cNvSpPr>
            <a:spLocks noGrp="1"/>
          </p:cNvSpPr>
          <p:nvPr>
            <p:ph idx="1"/>
          </p:nvPr>
        </p:nvSpPr>
        <p:spPr>
          <a:xfrm>
            <a:off x="609600" y="1321967"/>
            <a:ext cx="7543800" cy="4373563"/>
          </a:xfrm>
        </p:spPr>
        <p:txBody>
          <a:bodyPr/>
          <a:lstStyle/>
          <a:p>
            <a:pPr lvl="0"/>
            <a:r>
              <a:rPr lang="en-US" dirty="0"/>
              <a:t>It occurs at regular times throughout the day, but the main ones are:</a:t>
            </a:r>
          </a:p>
          <a:p>
            <a:pPr lvl="1"/>
            <a:r>
              <a:rPr lang="en-US" dirty="0"/>
              <a:t>Morning prayer (lauds) </a:t>
            </a:r>
          </a:p>
          <a:p>
            <a:pPr lvl="1"/>
            <a:r>
              <a:rPr lang="en-US" dirty="0"/>
              <a:t>Evening prayer (vespers)</a:t>
            </a:r>
          </a:p>
          <a:p>
            <a:pPr lvl="0"/>
            <a:r>
              <a:rPr lang="en-US" dirty="0"/>
              <a:t>It sanctifies every hour </a:t>
            </a:r>
            <a:br>
              <a:rPr lang="en-US" dirty="0"/>
            </a:br>
            <a:r>
              <a:rPr lang="en-US" dirty="0"/>
              <a:t>of the day, reminding </a:t>
            </a:r>
            <a:br>
              <a:rPr lang="en-US" dirty="0"/>
            </a:br>
            <a:r>
              <a:rPr lang="en-US" dirty="0"/>
              <a:t>us—in the midst of our </a:t>
            </a:r>
            <a:br>
              <a:rPr lang="en-US" dirty="0"/>
            </a:br>
            <a:r>
              <a:rPr lang="en-US" dirty="0"/>
              <a:t>daily lives—of God’s </a:t>
            </a:r>
            <a:br>
              <a:rPr lang="en-US" dirty="0"/>
            </a:br>
            <a:r>
              <a:rPr lang="en-US" dirty="0"/>
              <a:t>faithful love and </a:t>
            </a:r>
            <a:br>
              <a:rPr lang="en-US" dirty="0"/>
            </a:br>
            <a:r>
              <a:rPr lang="en-US" dirty="0"/>
              <a:t>redemptive work.  </a:t>
            </a:r>
          </a:p>
        </p:txBody>
      </p:sp>
    </p:spTree>
    <p:extLst>
      <p:ext uri="{BB962C8B-B14F-4D97-AF65-F5344CB8AC3E}">
        <p14:creationId xmlns:p14="http://schemas.microsoft.com/office/powerpoint/2010/main" val="971409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D592FFAF-A6B3-124A-AE32-E5AE3A7052B4}"/>
              </a:ext>
            </a:extLst>
          </p:cNvPr>
          <p:cNvSpPr>
            <a:spLocks noGrp="1"/>
          </p:cNvSpPr>
          <p:nvPr>
            <p:ph type="title"/>
          </p:nvPr>
        </p:nvSpPr>
        <p:spPr>
          <a:xfrm>
            <a:off x="457200" y="914400"/>
            <a:ext cx="8229600" cy="860893"/>
          </a:xfrm>
        </p:spPr>
        <p:txBody>
          <a:bodyPr>
            <a:noAutofit/>
          </a:bodyPr>
          <a:lstStyle/>
          <a:p>
            <a:r>
              <a:rPr lang="en-US" sz="3200" dirty="0"/>
              <a:t>The Liturgy of the Hours </a:t>
            </a:r>
            <a:br>
              <a:rPr lang="en-US" sz="3200" dirty="0"/>
            </a:br>
            <a:r>
              <a:rPr lang="en-US" sz="3200" dirty="0"/>
              <a:t>Follows a Set Format </a:t>
            </a:r>
          </a:p>
        </p:txBody>
      </p:sp>
      <p:sp>
        <p:nvSpPr>
          <p:cNvPr id="8" name="Content Placeholder 2">
            <a:extLst>
              <a:ext uri="{FF2B5EF4-FFF2-40B4-BE49-F238E27FC236}">
                <a16:creationId xmlns:a16="http://schemas.microsoft.com/office/drawing/2014/main" id="{EC5B0B9F-D06B-AF4C-BEE1-C967102284C6}"/>
              </a:ext>
            </a:extLst>
          </p:cNvPr>
          <p:cNvSpPr>
            <a:spLocks noGrp="1"/>
          </p:cNvSpPr>
          <p:nvPr>
            <p:ph idx="1"/>
          </p:nvPr>
        </p:nvSpPr>
        <p:spPr>
          <a:xfrm>
            <a:off x="1066800" y="1981200"/>
            <a:ext cx="7543800" cy="1249363"/>
          </a:xfrm>
        </p:spPr>
        <p:txBody>
          <a:bodyPr>
            <a:normAutofit lnSpcReduction="10000"/>
          </a:bodyPr>
          <a:lstStyle/>
          <a:p>
            <a:pPr lvl="0"/>
            <a:r>
              <a:rPr lang="en-US" dirty="0"/>
              <a:t>Begins with an opening dialogue/call to prayer</a:t>
            </a:r>
          </a:p>
          <a:p>
            <a:pPr lvl="0"/>
            <a:r>
              <a:rPr lang="en-US" dirty="0"/>
              <a:t>Followed by the psalmody: 1, 2, or 3 psalms (from the Book of Psalms)</a:t>
            </a:r>
          </a:p>
        </p:txBody>
      </p:sp>
      <p:pic>
        <p:nvPicPr>
          <p:cNvPr id="4" name="Picture 3">
            <a:extLst>
              <a:ext uri="{FF2B5EF4-FFF2-40B4-BE49-F238E27FC236}">
                <a16:creationId xmlns:a16="http://schemas.microsoft.com/office/drawing/2014/main" id="{B64EF6A5-EE46-E14D-933D-261EF7D43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3258916"/>
            <a:ext cx="4514850" cy="3009900"/>
          </a:xfrm>
          <a:prstGeom prst="rect">
            <a:avLst/>
          </a:prstGeom>
        </p:spPr>
      </p:pic>
    </p:spTree>
    <p:extLst>
      <p:ext uri="{BB962C8B-B14F-4D97-AF65-F5344CB8AC3E}">
        <p14:creationId xmlns:p14="http://schemas.microsoft.com/office/powerpoint/2010/main" val="1414234322"/>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762</TotalTime>
  <Words>625</Words>
  <Application>Microsoft Office PowerPoint</Application>
  <PresentationFormat>On-screen Show (4:3)</PresentationFormat>
  <Paragraphs>88</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Scripture in the  Life of the Church</vt:lpstr>
      <vt:lpstr>PowerPoint Presentation</vt:lpstr>
      <vt:lpstr>The Liturgy of the Hours is also known as:   </vt:lpstr>
      <vt:lpstr>Who prays the Liturgy of the Hours?</vt:lpstr>
      <vt:lpstr>It’s True!</vt:lpstr>
      <vt:lpstr>How and Where Can We Pray the Liturgy of the Hours? </vt:lpstr>
      <vt:lpstr>The Liturgy of the Hours and Scripture </vt:lpstr>
      <vt:lpstr>The Liturgy of the Hours Sanctifies Time </vt:lpstr>
      <vt:lpstr>The Liturgy of the Hours  Follows a Set Format </vt:lpstr>
      <vt:lpstr>Psalmody</vt:lpstr>
      <vt:lpstr>Format of the Liturgy of the Hours </vt:lpstr>
      <vt:lpstr>Format of the Liturgy of the Hours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71</cp:revision>
  <dcterms:created xsi:type="dcterms:W3CDTF">2011-01-10T17:35:40Z</dcterms:created>
  <dcterms:modified xsi:type="dcterms:W3CDTF">2019-02-15T21:01:43Z</dcterms:modified>
</cp:coreProperties>
</file>